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399" r:id="rId3"/>
    <p:sldId id="400" r:id="rId4"/>
    <p:sldId id="401" r:id="rId5"/>
    <p:sldId id="402" r:id="rId6"/>
    <p:sldId id="403" r:id="rId7"/>
    <p:sldId id="398" r:id="rId8"/>
    <p:sldId id="269" r:id="rId9"/>
    <p:sldId id="268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9" r:id="rId18"/>
    <p:sldId id="277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80" r:id="rId28"/>
    <p:sldId id="267" r:id="rId29"/>
    <p:sldId id="278" r:id="rId30"/>
    <p:sldId id="40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18"/>
    <p:restoredTop sz="94672"/>
  </p:normalViewPr>
  <p:slideViewPr>
    <p:cSldViewPr snapToGrid="0" snapToObjects="1">
      <p:cViewPr varScale="1">
        <p:scale>
          <a:sx n="136" d="100"/>
          <a:sy n="136" d="100"/>
        </p:scale>
        <p:origin x="22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png>
</file>

<file path=ppt/media/image12.tiff>
</file>

<file path=ppt/media/image13.tiff>
</file>

<file path=ppt/media/image14.png>
</file>

<file path=ppt/media/image15.tiff>
</file>

<file path=ppt/media/image16.png>
</file>

<file path=ppt/media/image17.tiff>
</file>

<file path=ppt/media/image18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png>
</file>

<file path=ppt/media/image25.tiff>
</file>

<file path=ppt/media/image26.tiff>
</file>

<file path=ppt/media/image27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D35B7-76CB-0E4C-A938-7603ACFB3A08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6E959-AD7A-1948-B310-F5C06E888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693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2037F7-FABF-2047-8DCD-78543486E872}" type="datetime1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45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84FAF6-39DF-8B4B-8A88-B51BD7B1BAA4}" type="datetime1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36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BC090C-91E2-1341-9012-E026D8E53731}" type="datetime1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557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200720-8DC2-5949-85B6-65728FE87AA4}" type="datetime1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809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97D3C2-FF2B-7F4C-B05D-0FC7CFDEA52E}" type="datetime1">
              <a:rPr lang="en-US" smtClean="0"/>
              <a:t>1/29/20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890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D5724-18D7-B543-86B9-EADD4D7335B4}" type="datetime1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3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089E9F-2D2F-A64E-A50C-831AF1BC5619}" type="datetime1">
              <a:rPr lang="en-US" smtClean="0"/>
              <a:t>1/29/20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728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1D50BD-A988-144A-848E-A6E337438591}" type="datetime1">
              <a:rPr lang="en-US" smtClean="0"/>
              <a:t>1/29/20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14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39258-F60D-4249-98B4-9C0C7D3E5127}" type="datetime1">
              <a:rPr lang="en-US" smtClean="0"/>
              <a:t>1/29/20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72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BD7EF-5FA2-C842-AF34-4A4FB2346A1F}" type="datetime1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0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9E4316-C40C-EC42-A32F-E3BF4F424BF7}" type="datetime1">
              <a:rPr lang="en-US" smtClean="0"/>
              <a:t>1/29/20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93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1BF016AF-8C68-9B45-A341-9AEEAC3C1319}" type="datetime1">
              <a:rPr lang="en-US" smtClean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37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Fuel Types-continued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8DC86-8D0C-5248-92F6-59422A415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61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BB886-2C9E-DE47-84A2-22B012B9B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release with different nuclei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F4651-3F51-2A4F-8C3F-B4A9127C7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193323" cy="3965670"/>
          </a:xfrm>
        </p:spPr>
        <p:txBody>
          <a:bodyPr/>
          <a:lstStyle/>
          <a:p>
            <a:r>
              <a:rPr lang="en-US" dirty="0"/>
              <a:t>Energy release is effectively agnostic with regards to the fissioning species</a:t>
            </a:r>
          </a:p>
          <a:p>
            <a:r>
              <a:rPr lang="en-US" dirty="0"/>
              <a:t>Comparing U-235 with Pu-239 on the right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1" descr="Figure 2-12 Distribution of fission energy after Kaye and Laby 2010.png">
            <a:extLst>
              <a:ext uri="{FF2B5EF4-FFF2-40B4-BE49-F238E27FC236}">
                <a16:creationId xmlns:a16="http://schemas.microsoft.com/office/drawing/2014/main" id="{BBE72E0D-4A31-A943-8094-DD666CB08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3716" t="65412" r="3546" b="1506"/>
          <a:stretch>
            <a:fillRect/>
          </a:stretch>
        </p:blipFill>
        <p:spPr bwMode="auto">
          <a:xfrm>
            <a:off x="6096000" y="2160495"/>
            <a:ext cx="5651781" cy="4527728"/>
          </a:xfrm>
          <a:prstGeom prst="rect">
            <a:avLst/>
          </a:prstGeom>
          <a:noFill/>
          <a:ln w="6350">
            <a:solidFill>
              <a:srgbClr val="D4AD6F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FB107D-B7CD-D44A-BFE4-69DFDEBF4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11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B95CC-F73D-D74A-86F1-7E7BE0DB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Fission product yield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7DB66-BA2B-2D41-8719-88E623CF9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935415" cy="3965670"/>
          </a:xfrm>
        </p:spPr>
        <p:txBody>
          <a:bodyPr/>
          <a:lstStyle/>
          <a:p>
            <a:r>
              <a:rPr lang="en-US" dirty="0"/>
              <a:t>Regardless of fissioning isotope, fission product yields are effectively the same, in this double hump distribution</a:t>
            </a:r>
          </a:p>
          <a:p>
            <a:r>
              <a:rPr lang="en-US" dirty="0"/>
              <a:t>One broad peak centered around A=95, the other around A=135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/>
              <a:t>Mo (Z=42, A=96)</a:t>
            </a:r>
          </a:p>
          <a:p>
            <a:pPr lvl="1"/>
            <a:r>
              <a:rPr lang="en-US" dirty="0"/>
              <a:t>Cs (Z=55, A=133)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91854-8BF1-C84A-A4AF-975DCEA24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185" y="2160495"/>
            <a:ext cx="5177204" cy="41417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6914FD-180E-3D41-9C2F-7E05CA1CA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93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080A-603E-CB4F-A1CD-7CA261881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Fission Product Yields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8EC8D-1CB8-2340-ACA9-33AD11296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9259" y="1665754"/>
            <a:ext cx="8213481" cy="497640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EB54C9-A240-C84B-AD97-19FAAA498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74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1436-082E-B343-A987-45D93B236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heat generation rate for a given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77FF6-6117-6948-8706-8882BF6C83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about 200 MeV of energy is available due to a fission (210 MeV minus neutrinos)</a:t>
            </a:r>
          </a:p>
          <a:p>
            <a:r>
              <a:rPr lang="en-US" dirty="0"/>
              <a:t>We know the fission cross section of the target nuclide (tabulated)</a:t>
            </a:r>
          </a:p>
          <a:p>
            <a:r>
              <a:rPr lang="en-US" dirty="0"/>
              <a:t>We can calculate the fission atom density </a:t>
            </a:r>
          </a:p>
          <a:p>
            <a:r>
              <a:rPr lang="en-US" dirty="0"/>
              <a:t>The heat generation rate, Q is given by:</a:t>
            </a:r>
          </a:p>
          <a:p>
            <a:pPr lvl="1"/>
            <a:r>
              <a:rPr lang="en-US" dirty="0"/>
              <a:t>Q = </a:t>
            </a:r>
            <a:r>
              <a:rPr lang="en-US" dirty="0" err="1"/>
              <a:t>E</a:t>
            </a:r>
            <a:r>
              <a:rPr lang="en-US" baseline="-25000" dirty="0" err="1"/>
              <a:t>f</a:t>
            </a:r>
            <a:r>
              <a:rPr lang="en-US" dirty="0"/>
              <a:t> x </a:t>
            </a:r>
            <a:r>
              <a:rPr lang="en-US" dirty="0" err="1"/>
              <a:t>N</a:t>
            </a:r>
            <a:r>
              <a:rPr lang="en-US" baseline="-25000" dirty="0" err="1"/>
              <a:t>f</a:t>
            </a:r>
            <a:r>
              <a:rPr lang="en-US" dirty="0"/>
              <a:t> x </a:t>
            </a:r>
            <a:r>
              <a:rPr lang="en-US" dirty="0">
                <a:latin typeface="Symbol" pitchFamily="2" charset="2"/>
              </a:rPr>
              <a:t>s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latin typeface="Symbol" pitchFamily="2" charset="2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dirty="0">
                <a:latin typeface="Symbol" pitchFamily="2" charset="2"/>
              </a:rPr>
              <a:t> f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dirty="0" err="1"/>
              <a:t>E</a:t>
            </a:r>
            <a:r>
              <a:rPr lang="en-US" baseline="-25000" dirty="0" err="1"/>
              <a:t>f</a:t>
            </a:r>
            <a:r>
              <a:rPr lang="en-US" dirty="0"/>
              <a:t> is the fission energy, </a:t>
            </a:r>
            <a:r>
              <a:rPr lang="en-US" dirty="0" err="1"/>
              <a:t>N</a:t>
            </a:r>
            <a:r>
              <a:rPr lang="en-US" baseline="-25000" dirty="0" err="1"/>
              <a:t>f</a:t>
            </a:r>
            <a:r>
              <a:rPr lang="en-US" dirty="0"/>
              <a:t> is the fission atom density, </a:t>
            </a:r>
            <a:r>
              <a:rPr lang="en-US" dirty="0">
                <a:latin typeface="Symbol" pitchFamily="2" charset="2"/>
              </a:rPr>
              <a:t>s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is the fission cross section, and </a:t>
            </a:r>
            <a:r>
              <a:rPr lang="en-US" dirty="0">
                <a:latin typeface="Symbol" pitchFamily="2" charset="2"/>
              </a:rPr>
              <a:t>f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the neutron flux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Units: J/fission x atoms/cm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x (fission/neutron)*(cm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/atom) x (neutron/cm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-s) = J/cm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-s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9D3DD4-C8FB-8F40-BBC6-C31E0055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78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3038-3BCB-E145-84F8-C77F4A20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heat generation rate for a given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694E4-E12D-6643-BFF6-772A2B3AB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 sections:</a:t>
            </a:r>
          </a:p>
          <a:p>
            <a:pPr lvl="1"/>
            <a:r>
              <a:rPr lang="en-US" dirty="0"/>
              <a:t>ENDF database: Nuclear Data Sheets 148 (2018) 1–142</a:t>
            </a:r>
          </a:p>
          <a:p>
            <a:pPr lvl="1"/>
            <a:r>
              <a:rPr lang="en-US" dirty="0"/>
              <a:t>Thermal neutron (E=0.025 eV) U235 fission cross section: 586.8 barns</a:t>
            </a:r>
          </a:p>
          <a:p>
            <a:pPr lvl="2"/>
            <a:r>
              <a:rPr lang="en-US" dirty="0"/>
              <a:t>1 barn = 10</a:t>
            </a:r>
            <a:r>
              <a:rPr lang="en-US" baseline="30000" dirty="0"/>
              <a:t>-24</a:t>
            </a:r>
            <a:r>
              <a:rPr lang="en-US" dirty="0"/>
              <a:t> cm</a:t>
            </a:r>
            <a:r>
              <a:rPr lang="en-US" baseline="30000" dirty="0"/>
              <a:t>2</a:t>
            </a:r>
          </a:p>
          <a:p>
            <a:r>
              <a:rPr lang="en-US" dirty="0"/>
              <a:t>Fission atom density</a:t>
            </a:r>
          </a:p>
          <a:p>
            <a:pPr lvl="1"/>
            <a:r>
              <a:rPr lang="en-US" dirty="0"/>
              <a:t>Atom density of U-235 = UO2 density x 1/molar mass x </a:t>
            </a:r>
            <a:r>
              <a:rPr lang="en-US" dirty="0" err="1"/>
              <a:t>Avogadros</a:t>
            </a:r>
            <a:r>
              <a:rPr lang="en-US" dirty="0"/>
              <a:t> number x atom fraction x enrichment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3664D-39B2-FC4C-B15C-591FDA2E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99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7A24A-0E1E-EF40-9B8D-05031F93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heat generation rate for a given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34E78-5CD6-3D49-88DE-37C9912D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Given a density of UO2 (10.97 g/cm</a:t>
            </a:r>
            <a:r>
              <a:rPr lang="en-US" baseline="30000" dirty="0"/>
              <a:t>3</a:t>
            </a:r>
            <a:r>
              <a:rPr lang="en-US" dirty="0"/>
              <a:t>)</a:t>
            </a:r>
          </a:p>
          <a:p>
            <a:r>
              <a:rPr lang="en-US" dirty="0"/>
              <a:t>Enrichment of 3%</a:t>
            </a:r>
          </a:p>
          <a:p>
            <a:r>
              <a:rPr lang="en-US" dirty="0"/>
              <a:t>Molar mass of 3% enriched UO2</a:t>
            </a:r>
          </a:p>
          <a:p>
            <a:pPr lvl="1"/>
            <a:r>
              <a:rPr lang="en-US" dirty="0"/>
              <a:t>235*0.03 + 238*0.97 + 2*16 = 269.9 g/</a:t>
            </a:r>
            <a:r>
              <a:rPr lang="en-US" dirty="0" err="1"/>
              <a:t>mol</a:t>
            </a:r>
            <a:endParaRPr lang="en-US" dirty="0"/>
          </a:p>
          <a:p>
            <a:r>
              <a:rPr lang="en-US" dirty="0"/>
              <a:t>Atom density of U-235 = 10.97 x 1/269.9 x 6.022E23 x 1/1 x 0.03</a:t>
            </a:r>
          </a:p>
          <a:p>
            <a:pPr lvl="1"/>
            <a:r>
              <a:rPr lang="en-US" dirty="0"/>
              <a:t>2.45E20 atoms/cm</a:t>
            </a:r>
            <a:r>
              <a:rPr lang="en-US" baseline="30000" dirty="0"/>
              <a:t>3</a:t>
            </a:r>
          </a:p>
          <a:p>
            <a:r>
              <a:rPr lang="en-US" dirty="0"/>
              <a:t>Given a flux of 5E13 neutrons/cm</a:t>
            </a:r>
            <a:r>
              <a:rPr lang="en-US" baseline="30000" dirty="0"/>
              <a:t>2</a:t>
            </a:r>
            <a:r>
              <a:rPr lang="en-US" dirty="0"/>
              <a:t>/s</a:t>
            </a:r>
          </a:p>
          <a:p>
            <a:r>
              <a:rPr lang="en-US" dirty="0"/>
              <a:t>Q = </a:t>
            </a:r>
            <a:r>
              <a:rPr lang="en-US" dirty="0" err="1"/>
              <a:t>E</a:t>
            </a:r>
            <a:r>
              <a:rPr lang="en-US" baseline="-25000" dirty="0" err="1"/>
              <a:t>f</a:t>
            </a:r>
            <a:r>
              <a:rPr lang="en-US" dirty="0"/>
              <a:t> x </a:t>
            </a:r>
            <a:r>
              <a:rPr lang="en-US" dirty="0" err="1"/>
              <a:t>N</a:t>
            </a:r>
            <a:r>
              <a:rPr lang="en-US" baseline="-25000" dirty="0" err="1"/>
              <a:t>f</a:t>
            </a:r>
            <a:r>
              <a:rPr lang="en-US" dirty="0"/>
              <a:t> x </a:t>
            </a:r>
            <a:r>
              <a:rPr lang="en-US" dirty="0">
                <a:latin typeface="Symbol" pitchFamily="2" charset="2"/>
              </a:rPr>
              <a:t>s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latin typeface="Symbol" pitchFamily="2" charset="2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US" dirty="0">
                <a:latin typeface="Symbol" pitchFamily="2" charset="2"/>
              </a:rPr>
              <a:t> f</a:t>
            </a:r>
          </a:p>
          <a:p>
            <a:pPr lvl="1"/>
            <a:r>
              <a:rPr lang="en-US" dirty="0"/>
              <a:t>200E6 eV x 1.602E-19 J/eV x 2.45E20 atoms/cc x 587E-24 cm</a:t>
            </a:r>
            <a:r>
              <a:rPr lang="en-US" baseline="30000" dirty="0"/>
              <a:t>2</a:t>
            </a:r>
            <a:r>
              <a:rPr lang="en-US" dirty="0"/>
              <a:t> x 5E13 n/cm</a:t>
            </a:r>
            <a:r>
              <a:rPr lang="en-US" baseline="30000" dirty="0"/>
              <a:t>2</a:t>
            </a:r>
            <a:r>
              <a:rPr lang="en-US" dirty="0"/>
              <a:t>/s</a:t>
            </a:r>
          </a:p>
          <a:p>
            <a:r>
              <a:rPr lang="en-US" dirty="0"/>
              <a:t>Q = 230 J/s/cm</a:t>
            </a:r>
            <a:r>
              <a:rPr lang="en-US" baseline="30000" dirty="0"/>
              <a:t>3</a:t>
            </a:r>
            <a:r>
              <a:rPr lang="en-US" dirty="0"/>
              <a:t> = 230 W/cm</a:t>
            </a:r>
            <a:r>
              <a:rPr lang="en-US" baseline="30000" dirty="0"/>
              <a:t>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93255-E63A-BF46-93F9-EBE688B26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96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0D9A1-D5E9-5E4E-A14D-D34D3485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8E86-9FBC-684D-8801-6C15F8612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 neutron cross section ~100x less than thermal neutron cross section</a:t>
            </a:r>
          </a:p>
          <a:p>
            <a:r>
              <a:rPr lang="en-US" dirty="0"/>
              <a:t>Fuels for fast neutron spectrum typically have high enrichments, 19.7% U-235</a:t>
            </a:r>
          </a:p>
          <a:p>
            <a:r>
              <a:rPr lang="en-US" dirty="0"/>
              <a:t>Historical research reactor fuels, such as UMo and U3Si2, have had an enrichment of 90+%</a:t>
            </a:r>
          </a:p>
          <a:p>
            <a:r>
              <a:rPr lang="en-US" dirty="0"/>
              <a:t>Neutron flux will vary depending on the reactor</a:t>
            </a:r>
          </a:p>
          <a:p>
            <a:pPr lvl="1"/>
            <a:r>
              <a:rPr lang="en-US" dirty="0"/>
              <a:t>HFIR has a peak neutron flux of 3E15 n/cm</a:t>
            </a:r>
            <a:r>
              <a:rPr lang="en-US" baseline="30000" dirty="0"/>
              <a:t>2</a:t>
            </a:r>
            <a:r>
              <a:rPr lang="en-US" dirty="0"/>
              <a:t>/s</a:t>
            </a:r>
          </a:p>
          <a:p>
            <a:pPr lvl="1"/>
            <a:r>
              <a:rPr lang="en-US" dirty="0"/>
              <a:t>PULSTAR has a peak neutron flux of 1E13 n/cm</a:t>
            </a:r>
            <a:r>
              <a:rPr lang="en-US" baseline="30000" dirty="0"/>
              <a:t>2</a:t>
            </a:r>
            <a:r>
              <a:rPr lang="en-US" dirty="0"/>
              <a:t>/s</a:t>
            </a:r>
          </a:p>
          <a:p>
            <a:r>
              <a:rPr lang="en-US" dirty="0"/>
              <a:t>Significant variability in heat generation depending on fuel type and reactor conditions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5D0874-A1CE-F549-81F0-91677580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07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Reactor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AD496-0928-E346-A6E0-551518DC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445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EF53-2E4A-8340-AF75-8AC586759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removal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F9BCF-20F5-B840-90D7-FFB1BA678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2160495"/>
            <a:ext cx="4329952" cy="3965670"/>
          </a:xfrm>
        </p:spPr>
        <p:txBody>
          <a:bodyPr/>
          <a:lstStyle/>
          <a:p>
            <a:r>
              <a:rPr lang="en-US" dirty="0"/>
              <a:t>Last time, worked though the heat generation rate in the fuel</a:t>
            </a:r>
          </a:p>
          <a:p>
            <a:r>
              <a:rPr lang="en-US" dirty="0"/>
              <a:t>Now we touch on how heat is removed from the fuel</a:t>
            </a:r>
          </a:p>
          <a:p>
            <a:r>
              <a:rPr lang="en-US" dirty="0"/>
              <a:t>Primary mechanism to remove heat directly from fuel is a coolant</a:t>
            </a:r>
          </a:p>
          <a:p>
            <a:r>
              <a:rPr lang="en-US" dirty="0"/>
              <a:t>Various coolant types, most common is water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C21A7-0D96-C149-A8AA-25DE6F3E2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900" y="2232212"/>
            <a:ext cx="6706278" cy="351416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2ED70C-9A6B-C64C-87BE-4291F6AA3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72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0F107-F849-E04E-AECE-C4D43DEA0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removal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AD600-9D7A-FB43-B532-E3BA20390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525300" cy="3965670"/>
          </a:xfrm>
        </p:spPr>
        <p:txBody>
          <a:bodyPr>
            <a:normAutofit fontScale="92500"/>
          </a:bodyPr>
          <a:lstStyle/>
          <a:p>
            <a:r>
              <a:rPr lang="en-US" dirty="0"/>
              <a:t>Primary loop water runs through the core, transporting heat generated by the fuel, to a steam generator in a secondary water loop</a:t>
            </a:r>
          </a:p>
          <a:p>
            <a:r>
              <a:rPr lang="en-US" dirty="0"/>
              <a:t>Steam drives a turbine, generating electricity</a:t>
            </a:r>
          </a:p>
          <a:p>
            <a:r>
              <a:rPr lang="en-US" dirty="0"/>
              <a:t>A tertiary water loop helps to condense residual steam from the secondary loop via cooling towers and a water reservoir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5837EC-532F-D74D-806F-E26559CCA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900" y="2232212"/>
            <a:ext cx="6706278" cy="351416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B0A8C-4853-534D-BA24-F7DDB33FA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92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8E53F-6EB2-8A4A-B245-44455CA9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 – Lead Cooled Reactors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D8062-8983-D04C-9537-A68D62D91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759569" cy="396567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Can appear as UN, U</a:t>
            </a:r>
            <a:r>
              <a:rPr lang="en-US" baseline="-25000" dirty="0"/>
              <a:t>2</a:t>
            </a:r>
            <a:r>
              <a:rPr lang="en-US" dirty="0"/>
              <a:t>N</a:t>
            </a:r>
            <a:r>
              <a:rPr lang="en-US" baseline="-25000" dirty="0"/>
              <a:t>3</a:t>
            </a:r>
            <a:r>
              <a:rPr lang="en-US" dirty="0"/>
              <a:t>, or UN</a:t>
            </a:r>
            <a:r>
              <a:rPr lang="en-US" baseline="-25000" dirty="0"/>
              <a:t>2</a:t>
            </a:r>
          </a:p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High thermal conductivity</a:t>
            </a:r>
          </a:p>
          <a:p>
            <a:pPr lvl="1"/>
            <a:r>
              <a:rPr lang="en-US" dirty="0"/>
              <a:t>High fuel density</a:t>
            </a:r>
          </a:p>
          <a:p>
            <a:pPr lvl="1"/>
            <a:r>
              <a:rPr lang="en-US" dirty="0"/>
              <a:t>Thermally stable</a:t>
            </a:r>
          </a:p>
          <a:p>
            <a:pPr lvl="1"/>
            <a:r>
              <a:rPr lang="en-US" dirty="0"/>
              <a:t>High melting temperature</a:t>
            </a:r>
          </a:p>
          <a:p>
            <a:r>
              <a:rPr lang="en-US" dirty="0"/>
              <a:t>Disadvantages</a:t>
            </a:r>
          </a:p>
          <a:p>
            <a:pPr lvl="1"/>
            <a:r>
              <a:rPr lang="en-US" dirty="0"/>
              <a:t>Corrodes in water</a:t>
            </a:r>
          </a:p>
          <a:p>
            <a:pPr lvl="1"/>
            <a:r>
              <a:rPr lang="en-US" dirty="0"/>
              <a:t>Reacts with some cladding</a:t>
            </a:r>
          </a:p>
          <a:p>
            <a:pPr lvl="1"/>
            <a:r>
              <a:rPr lang="en-US" dirty="0"/>
              <a:t>Difficult to manufacture</a:t>
            </a:r>
          </a:p>
          <a:p>
            <a:pPr lvl="1"/>
            <a:r>
              <a:rPr lang="en-US" dirty="0"/>
              <a:t>Requires N-enrichment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F16D6A-B81F-724B-8B0C-2A7656DE6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329" y="2160495"/>
            <a:ext cx="3633154" cy="30679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BA954D-90D2-584D-8937-1DAFCF988F8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7173" y="2160495"/>
            <a:ext cx="2676156" cy="350479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CE243-6009-094D-A763-A67284D52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10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90397-05BA-E841-8626-7724D539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Water Reactor Core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5AC51-C1C1-DE48-93F6-33C2ED11C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912659" cy="3965670"/>
          </a:xfrm>
        </p:spPr>
        <p:txBody>
          <a:bodyPr/>
          <a:lstStyle/>
          <a:p>
            <a:r>
              <a:rPr lang="en-US" dirty="0"/>
              <a:t>An LWR core is comprised of fuel assemblies</a:t>
            </a:r>
          </a:p>
          <a:p>
            <a:r>
              <a:rPr lang="en-US" dirty="0"/>
              <a:t>Each assembly contains a grid of fuel pins</a:t>
            </a:r>
          </a:p>
          <a:p>
            <a:pPr lvl="1"/>
            <a:r>
              <a:rPr lang="en-US" dirty="0"/>
              <a:t>In typical commercial LWR fuel designs, a 17x17 grid</a:t>
            </a:r>
          </a:p>
          <a:p>
            <a:pPr lvl="1"/>
            <a:r>
              <a:rPr lang="en-US" dirty="0"/>
              <a:t>Some pins are replaced by control rods</a:t>
            </a:r>
          </a:p>
          <a:p>
            <a:r>
              <a:rPr lang="en-US" dirty="0"/>
              <a:t>Water flows from bottom to top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829173-668F-CF4F-B2BA-053D1D9A8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17"/>
          <a:stretch/>
        </p:blipFill>
        <p:spPr>
          <a:xfrm>
            <a:off x="9026361" y="2263397"/>
            <a:ext cx="2955081" cy="32582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DCC078-9346-D64E-A6A8-5563FE4DC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771" y="2442046"/>
            <a:ext cx="3419893" cy="299805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CD0213-4027-5844-8461-51C3087E3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52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1AC7E-73B6-244D-9CC3-FBC83B393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LWR Fuel Pins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F076E-22F8-094D-B8F8-6E4A18C5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999544" cy="3965670"/>
          </a:xfrm>
        </p:spPr>
        <p:txBody>
          <a:bodyPr/>
          <a:lstStyle/>
          <a:p>
            <a:r>
              <a:rPr lang="en-US" dirty="0"/>
              <a:t>LWR fuel pins are comprised of a hollow Zircaloy tube </a:t>
            </a:r>
          </a:p>
          <a:p>
            <a:pPr lvl="1"/>
            <a:r>
              <a:rPr lang="en-US" dirty="0"/>
              <a:t>This is the cladding</a:t>
            </a:r>
          </a:p>
          <a:p>
            <a:pPr lvl="1"/>
            <a:r>
              <a:rPr lang="en-US" dirty="0"/>
              <a:t>Zircaloy is a type of </a:t>
            </a:r>
            <a:r>
              <a:rPr lang="en-US" dirty="0" err="1"/>
              <a:t>Zr</a:t>
            </a:r>
            <a:r>
              <a:rPr lang="en-US" dirty="0"/>
              <a:t> alloy</a:t>
            </a:r>
          </a:p>
          <a:p>
            <a:r>
              <a:rPr lang="en-US" dirty="0"/>
              <a:t>Inside the cladding are stacked UO2 pellets</a:t>
            </a:r>
          </a:p>
          <a:p>
            <a:r>
              <a:rPr lang="en-US" dirty="0"/>
              <a:t>Each pellet is a cylinder about 1 cm in diameter and 1 cm in height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E56E04-C348-634D-AF9A-A3A9A3A0F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4876" y="2618380"/>
            <a:ext cx="2736693" cy="41354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A8C6E8-3BDF-C844-8540-9A945F428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3260" y="598808"/>
            <a:ext cx="3539924" cy="20195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56FF-7330-2543-BFCC-CB1B91BF1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01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9536-9686-7C4A-B92C-DCE2ADC69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00114"/>
            <a:ext cx="10972800" cy="1068387"/>
          </a:xfrm>
        </p:spPr>
        <p:txBody>
          <a:bodyPr/>
          <a:lstStyle/>
          <a:p>
            <a:r>
              <a:rPr lang="en-US" dirty="0"/>
              <a:t>Not only water cooled reactor designs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49FBA3D-3AD2-DA42-89DB-A628C55BB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211" y="1897859"/>
            <a:ext cx="8597578" cy="496014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42BBEA-495A-8C4A-868D-9DFF558A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056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A2215-9AAC-374A-9910-A4040F56E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all fuel is pellet-based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E6CB5-3646-8C47-ACEE-E828FA9E3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351362" cy="3965670"/>
          </a:xfrm>
        </p:spPr>
        <p:txBody>
          <a:bodyPr/>
          <a:lstStyle/>
          <a:p>
            <a:r>
              <a:rPr lang="en-US" dirty="0"/>
              <a:t>Metallic fuel is a solid fuel slug</a:t>
            </a:r>
          </a:p>
          <a:p>
            <a:pPr lvl="1"/>
            <a:r>
              <a:rPr lang="en-US" dirty="0"/>
              <a:t>Utilized an Fe-based cladding, such as HT-9 or SS</a:t>
            </a:r>
          </a:p>
          <a:p>
            <a:r>
              <a:rPr lang="en-US" dirty="0"/>
              <a:t>TRISO particles are formed into spherical compacts, or can be formed into pellet compacts</a:t>
            </a:r>
          </a:p>
          <a:p>
            <a:r>
              <a:rPr lang="en-US" dirty="0"/>
              <a:t>UMo and </a:t>
            </a:r>
            <a:r>
              <a:rPr lang="en-US" dirty="0" err="1"/>
              <a:t>USi</a:t>
            </a:r>
            <a:r>
              <a:rPr lang="en-US" dirty="0"/>
              <a:t> have been used in plate fuels</a:t>
            </a:r>
          </a:p>
          <a:p>
            <a:r>
              <a:rPr lang="en-US" dirty="0"/>
              <a:t>Assemblies are often hex-shaped and can included reflectors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16342-A1FB-6F4C-AE70-4CB6717A9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9842" y="1748582"/>
            <a:ext cx="3296695" cy="2808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F81277-315A-6948-9BF3-79006E4CE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959" y="4691195"/>
            <a:ext cx="4112952" cy="204888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0ADE22-6978-274A-9F94-715810617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323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35C70-83DD-2948-8F1F-89413D6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ATR and HFIR Core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E8388-418E-FD4B-9DAC-B51075DC9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610582" cy="999394"/>
          </a:xfrm>
        </p:spPr>
        <p:txBody>
          <a:bodyPr/>
          <a:lstStyle/>
          <a:p>
            <a:r>
              <a:rPr lang="en-US" dirty="0"/>
              <a:t>HFIR combines curved plates in concentric regions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15F54B-CDC4-EF48-91E7-23543AD96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888" y="3159889"/>
            <a:ext cx="3778451" cy="35387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33DF5F-C0FD-AF4C-A21B-410E1D4A0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967" y="3513929"/>
            <a:ext cx="3450654" cy="272876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4ABE56E-589A-3E4A-B59E-B6788AA36CD0}"/>
              </a:ext>
            </a:extLst>
          </p:cNvPr>
          <p:cNvSpPr txBox="1">
            <a:spLocks/>
          </p:cNvSpPr>
          <p:nvPr/>
        </p:nvSpPr>
        <p:spPr bwMode="auto">
          <a:xfrm>
            <a:off x="7243823" y="2160495"/>
            <a:ext cx="4610582" cy="999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The ATR core is a unique curved design with plate type fuel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E43AD-951C-F74A-BA4A-07D7F5A3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58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1E57C-7B5D-4840-986C-763E622B0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fuel designs employ some type of cladding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249F0-F47A-8248-9883-BF1CA805F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6022694" cy="3965670"/>
          </a:xfrm>
        </p:spPr>
        <p:txBody>
          <a:bodyPr>
            <a:normAutofit fontScale="92500"/>
          </a:bodyPr>
          <a:lstStyle/>
          <a:p>
            <a:r>
              <a:rPr lang="en-US" dirty="0"/>
              <a:t>The primary focus of the cladding is to separate the fuel from the coolant</a:t>
            </a:r>
          </a:p>
          <a:p>
            <a:pPr lvl="1"/>
            <a:r>
              <a:rPr lang="en-US" dirty="0"/>
              <a:t>Fuel contains dangerous fission products</a:t>
            </a:r>
          </a:p>
          <a:p>
            <a:pPr lvl="1"/>
            <a:r>
              <a:rPr lang="en-US" dirty="0"/>
              <a:t>Avoids corrosion of the fuel by the coolant</a:t>
            </a:r>
          </a:p>
          <a:p>
            <a:pPr lvl="1"/>
            <a:r>
              <a:rPr lang="en-US" dirty="0"/>
              <a:t>Keeps the fuel together, not blocking coolant flow</a:t>
            </a:r>
          </a:p>
          <a:p>
            <a:r>
              <a:rPr lang="en-US" dirty="0"/>
              <a:t>The cladding should be thin and have a high thermal conductivity, so it doesn’t trap any of the heat produced by the fuel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A1C8E-1060-5543-8BD3-2991F8E91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763234">
            <a:off x="6956637" y="3532830"/>
            <a:ext cx="4964929" cy="147706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06E2BA-31EF-BD4E-9316-27BFE6CD2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511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A01CA-9B0D-D04A-864F-9E1AEDCCB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Fuel/Cladding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50BC0-FF7C-F54E-A584-E0A1410D2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2160495"/>
            <a:ext cx="6011119" cy="3965670"/>
          </a:xfrm>
        </p:spPr>
        <p:txBody>
          <a:bodyPr>
            <a:normAutofit fontScale="92500"/>
          </a:bodyPr>
          <a:lstStyle/>
          <a:p>
            <a:r>
              <a:rPr lang="en-US" dirty="0"/>
              <a:t>Fuel swells during reactor operation and the cladding creeps down around the fuel</a:t>
            </a:r>
          </a:p>
          <a:p>
            <a:r>
              <a:rPr lang="en-US" dirty="0"/>
              <a:t>To avoid/limit both chemical and mechanical interaction, the pellet radius is smaller that the inner radius of the cladding</a:t>
            </a:r>
          </a:p>
          <a:p>
            <a:r>
              <a:rPr lang="en-US" dirty="0"/>
              <a:t>In LWRs, the gap is filled with gas, significantly impacting the heat transport</a:t>
            </a:r>
          </a:p>
          <a:p>
            <a:r>
              <a:rPr lang="en-US" dirty="0"/>
              <a:t>In metal fuels, the gap is filled with liquid sodium, so there is little impact on the heat transport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64BD3F-62A0-F646-A4DD-8E42C96C0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0684" y="2160495"/>
            <a:ext cx="4071716" cy="414806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27DC-7E5D-6F4F-8FE9-6A13BA8B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65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394A-0EF6-074E-B4CD-354C792A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Smear Density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F6F277-EED5-C649-A398-65DB21DA33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09600" y="2160495"/>
                <a:ext cx="5517823" cy="3965670"/>
              </a:xfrm>
            </p:spPr>
            <p:txBody>
              <a:bodyPr/>
              <a:lstStyle/>
              <a:p>
                <a:r>
                  <a:rPr lang="en-US" dirty="0"/>
                  <a:t>Smear density is the ratio of fuel mass-to-total internal volume of the fuel element</a:t>
                </a:r>
              </a:p>
              <a:p>
                <a:r>
                  <a:rPr lang="en-US" dirty="0"/>
                  <a:t>Cylinder volume =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Smear density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dirty="0"/>
                  <a:t>/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Smear density =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/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endParaRPr lang="en-US" dirty="0"/>
              </a:p>
              <a:p>
                <a:r>
                  <a:rPr lang="en-US" dirty="0"/>
                  <a:t>Typical smear densities:</a:t>
                </a:r>
              </a:p>
              <a:p>
                <a:pPr lvl="1"/>
                <a:r>
                  <a:rPr lang="en-US" dirty="0"/>
                  <a:t>Oxides ~ 90+%</a:t>
                </a:r>
              </a:p>
              <a:p>
                <a:pPr lvl="1"/>
                <a:r>
                  <a:rPr lang="en-US" dirty="0"/>
                  <a:t>Metallic ~ 75%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DF6F277-EED5-C649-A398-65DB21DA33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2160495"/>
                <a:ext cx="5517823" cy="3965670"/>
              </a:xfrm>
              <a:blipFill>
                <a:blip r:embed="rId2"/>
                <a:stretch>
                  <a:fillRect l="-1613" t="-9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n 3">
            <a:extLst>
              <a:ext uri="{FF2B5EF4-FFF2-40B4-BE49-F238E27FC236}">
                <a16:creationId xmlns:a16="http://schemas.microsoft.com/office/drawing/2014/main" id="{F44E1FBE-A396-E043-A499-F0C6E6513F2F}"/>
              </a:ext>
            </a:extLst>
          </p:cNvPr>
          <p:cNvSpPr/>
          <p:nvPr/>
        </p:nvSpPr>
        <p:spPr>
          <a:xfrm>
            <a:off x="8220173" y="2846895"/>
            <a:ext cx="1564850" cy="2281286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30DB1A3-8CAF-DD45-B187-8607B161DDB8}"/>
              </a:ext>
            </a:extLst>
          </p:cNvPr>
          <p:cNvCxnSpPr/>
          <p:nvPr/>
        </p:nvCxnSpPr>
        <p:spPr>
          <a:xfrm>
            <a:off x="7880808" y="2413262"/>
            <a:ext cx="0" cy="32993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E4BE89-8839-C64C-A71F-BC8CC173EE2A}"/>
              </a:ext>
            </a:extLst>
          </p:cNvPr>
          <p:cNvCxnSpPr/>
          <p:nvPr/>
        </p:nvCxnSpPr>
        <p:spPr>
          <a:xfrm>
            <a:off x="10163666" y="2413262"/>
            <a:ext cx="0" cy="32993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AFE090-84DA-954B-A427-CB38AA080854}"/>
              </a:ext>
            </a:extLst>
          </p:cNvPr>
          <p:cNvCxnSpPr>
            <a:cxnSpLocks/>
          </p:cNvCxnSpPr>
          <p:nvPr/>
        </p:nvCxnSpPr>
        <p:spPr>
          <a:xfrm>
            <a:off x="7880808" y="5476973"/>
            <a:ext cx="228285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FC63F02-A092-CF44-8C65-5318F8953C94}"/>
              </a:ext>
            </a:extLst>
          </p:cNvPr>
          <p:cNvCxnSpPr>
            <a:cxnSpLocks/>
          </p:cNvCxnSpPr>
          <p:nvPr/>
        </p:nvCxnSpPr>
        <p:spPr>
          <a:xfrm>
            <a:off x="8220173" y="2763624"/>
            <a:ext cx="15648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3EC075-1C44-9746-A1E8-F7637176BD52}"/>
              </a:ext>
            </a:extLst>
          </p:cNvPr>
          <p:cNvCxnSpPr>
            <a:cxnSpLocks/>
          </p:cNvCxnSpPr>
          <p:nvPr/>
        </p:nvCxnSpPr>
        <p:spPr>
          <a:xfrm flipV="1">
            <a:off x="9927995" y="2988297"/>
            <a:ext cx="0" cy="196391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2E55426-C695-9A4D-B288-B3A29A475E3C}"/>
              </a:ext>
            </a:extLst>
          </p:cNvPr>
          <p:cNvSpPr txBox="1"/>
          <p:nvPr/>
        </p:nvSpPr>
        <p:spPr>
          <a:xfrm>
            <a:off x="8870623" y="2413262"/>
            <a:ext cx="47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1CB2C0-5F41-D34C-B90F-9A4E0AAA49BA}"/>
              </a:ext>
            </a:extLst>
          </p:cNvPr>
          <p:cNvSpPr txBox="1"/>
          <p:nvPr/>
        </p:nvSpPr>
        <p:spPr>
          <a:xfrm>
            <a:off x="8786567" y="5527977"/>
            <a:ext cx="47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9DD2C8-9CB6-EA4E-B1F1-C5C212F72899}"/>
              </a:ext>
            </a:extLst>
          </p:cNvPr>
          <p:cNvSpPr txBox="1"/>
          <p:nvPr/>
        </p:nvSpPr>
        <p:spPr>
          <a:xfrm>
            <a:off x="10317244" y="3718759"/>
            <a:ext cx="47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F87D7-D13E-0548-8B6D-F5FFE97AC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82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29BA-C315-A34C-8107-4284F27C1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Cladding material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88F8B-D9CC-BB4B-ACE0-5C52CB545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233363" indent="-233363"/>
            <a:r>
              <a:rPr lang="en-US" dirty="0"/>
              <a:t>Cladding must be compatible with the coolant, reasonably compatible with the fuel, have good thermal conductivity and reasonable radiation resistance</a:t>
            </a:r>
          </a:p>
          <a:p>
            <a:pPr marL="233363" indent="-233363"/>
            <a:r>
              <a:rPr lang="en-US" dirty="0"/>
              <a:t>Zirconium is used because of its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Low neutron cross section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Corrosion resistance in 300 C water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Resistance to void swelling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Adequate mechanical properties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Good thermal conductivity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Affordable cost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Available in large quantities</a:t>
            </a:r>
          </a:p>
          <a:p>
            <a:pPr marL="233363" indent="-233363"/>
            <a:r>
              <a:rPr lang="en-US" dirty="0">
                <a:solidFill>
                  <a:srgbClr val="000000"/>
                </a:solidFill>
              </a:rPr>
              <a:t>Other cladding materials in use include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Stainless steel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Silicon Carbide</a:t>
            </a:r>
          </a:p>
          <a:p>
            <a:pPr marL="749300" lvl="1" indent="-233363"/>
            <a:r>
              <a:rPr lang="en-US" dirty="0">
                <a:solidFill>
                  <a:srgbClr val="000000"/>
                </a:solidFill>
              </a:rPr>
              <a:t>Ferritic-Martensitic steels like Fe-Cr and Fe-Cr-Al</a:t>
            </a:r>
          </a:p>
          <a:p>
            <a:pPr marL="749300" lvl="1" indent="-233363"/>
            <a:r>
              <a:rPr lang="en-US" dirty="0"/>
              <a:t>Oxide dispersion strengthened (ODS) ferritic steels</a:t>
            </a:r>
            <a:endParaRPr lang="en-US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C2A28B-BD7B-D846-8DA4-41CA3CB73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700" y="2893671"/>
            <a:ext cx="4188692" cy="277976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FA0CE-AE97-B643-938D-EB06C08E6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96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1F451-9B81-914F-9B6B-965AAA7A3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Molten Salt Reactors w/o cladding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93FD5-1D94-4F40-9333-AB042633B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443959" cy="3965670"/>
          </a:xfrm>
        </p:spPr>
        <p:txBody>
          <a:bodyPr/>
          <a:lstStyle/>
          <a:p>
            <a:r>
              <a:rPr lang="en-US" dirty="0"/>
              <a:t>Some MSRs plan to utilize liquid UCl3 as the fuel, flowing continuously through the core</a:t>
            </a:r>
          </a:p>
          <a:p>
            <a:r>
              <a:rPr lang="en-US" dirty="0"/>
              <a:t>Secondary loop comprised of coolant salt, such as LiCl-</a:t>
            </a:r>
            <a:r>
              <a:rPr lang="en-US" dirty="0" err="1"/>
              <a:t>KCl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5325EE-B9D2-674F-8D04-69B64257D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8592" y="2257420"/>
            <a:ext cx="4777485" cy="350348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C10C8B-8179-6848-938D-516A78A8A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804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D81B-6730-A942-AB34-4412FED5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Fuel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FE8B2-A608-F245-8073-707F1FA04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6131169" cy="3965670"/>
          </a:xfrm>
        </p:spPr>
        <p:txBody>
          <a:bodyPr/>
          <a:lstStyle/>
          <a:p>
            <a:r>
              <a:rPr lang="en-US" dirty="0"/>
              <a:t>Lightbridge</a:t>
            </a:r>
          </a:p>
          <a:p>
            <a:pPr lvl="1"/>
            <a:r>
              <a:rPr lang="en-US" dirty="0"/>
              <a:t>High </a:t>
            </a:r>
            <a:r>
              <a:rPr lang="en-US" dirty="0" err="1"/>
              <a:t>Zr</a:t>
            </a:r>
            <a:r>
              <a:rPr lang="en-US" dirty="0"/>
              <a:t> content UZr alloy</a:t>
            </a:r>
          </a:p>
          <a:p>
            <a:pPr lvl="1"/>
            <a:r>
              <a:rPr lang="en-US" dirty="0"/>
              <a:t>Cruciform geometry fuel rods, combined into fuel elements</a:t>
            </a:r>
          </a:p>
          <a:p>
            <a:r>
              <a:rPr lang="en-US" dirty="0"/>
              <a:t>Kairos</a:t>
            </a:r>
          </a:p>
          <a:p>
            <a:pPr lvl="1"/>
            <a:r>
              <a:rPr lang="en-US" dirty="0"/>
              <a:t>TRISO particle compacts with low density core</a:t>
            </a:r>
          </a:p>
          <a:p>
            <a:pPr lvl="1"/>
            <a:r>
              <a:rPr lang="en-US" dirty="0"/>
              <a:t>Float in molten salt coolant for online refueling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D286F-B785-3A4A-A2EB-AFAD6217C9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5947" y="3960591"/>
            <a:ext cx="3927123" cy="2165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E2F31-8696-404E-9B2D-0B8F7360FFB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75947" y="1771868"/>
            <a:ext cx="3761684" cy="189338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FF073-AA47-E34D-A62B-EBA3CC8C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967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95B52-090D-B742-8036-49DFF638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FE5D8-0F72-BD46-835D-93B6D6845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All reactors have basic requirements they must meet</a:t>
            </a:r>
          </a:p>
          <a:p>
            <a:pPr lvl="1"/>
            <a:r>
              <a:rPr lang="en-US" dirty="0"/>
              <a:t>An approach to remove the heat from the fuel</a:t>
            </a:r>
          </a:p>
          <a:p>
            <a:pPr lvl="1"/>
            <a:r>
              <a:rPr lang="en-US" dirty="0"/>
              <a:t>A method to convert heat to electricity</a:t>
            </a:r>
          </a:p>
          <a:p>
            <a:pPr lvl="1"/>
            <a:r>
              <a:rPr lang="en-US" dirty="0"/>
              <a:t>An approach to prevent radioactive products from leaving the fuel</a:t>
            </a:r>
          </a:p>
          <a:p>
            <a:pPr lvl="1"/>
            <a:r>
              <a:rPr lang="en-US" dirty="0"/>
              <a:t>A method to cycle the fuel</a:t>
            </a:r>
          </a:p>
          <a:p>
            <a:pPr lvl="1"/>
            <a:r>
              <a:rPr lang="en-US" dirty="0"/>
              <a:t>A method to remove used fuel and add new fuel</a:t>
            </a:r>
          </a:p>
          <a:p>
            <a:pPr lvl="1"/>
            <a:r>
              <a:rPr lang="en-US" dirty="0"/>
              <a:t>Containment in case something goes very wrong</a:t>
            </a:r>
          </a:p>
          <a:p>
            <a:r>
              <a:rPr lang="en-US" dirty="0"/>
              <a:t>LWRs have a certain way of meeting these requirements, but there are other options</a:t>
            </a:r>
          </a:p>
          <a:p>
            <a:r>
              <a:rPr lang="en-US" dirty="0"/>
              <a:t>Various fuel geometries have been used</a:t>
            </a:r>
          </a:p>
          <a:p>
            <a:r>
              <a:rPr lang="en-US" dirty="0"/>
              <a:t>Cladding is often required between the fuel and the coolant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56C5C-4960-8A41-9008-84DE4D35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1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0231-99B7-0847-84E3-757BA93DB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Fuel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0DA4D-BC57-8043-875F-AE6C24C56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802923" cy="3965670"/>
          </a:xfrm>
        </p:spPr>
        <p:txBody>
          <a:bodyPr/>
          <a:lstStyle/>
          <a:p>
            <a:r>
              <a:rPr lang="en-US" dirty="0"/>
              <a:t>NASA/LANL</a:t>
            </a:r>
          </a:p>
          <a:p>
            <a:pPr lvl="1"/>
            <a:r>
              <a:rPr lang="en-US" dirty="0"/>
              <a:t>UMo fuel for space reactors: KRUSTY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Stable Salt Reactor (SSR)</a:t>
            </a:r>
          </a:p>
          <a:p>
            <a:pPr lvl="1"/>
            <a:r>
              <a:rPr lang="en-US" dirty="0"/>
              <a:t>Dissolved molten salt fuel</a:t>
            </a:r>
          </a:p>
          <a:p>
            <a:pPr lvl="1"/>
            <a:r>
              <a:rPr lang="en-US" dirty="0" err="1"/>
              <a:t>NaCl</a:t>
            </a:r>
            <a:r>
              <a:rPr lang="en-US" dirty="0"/>
              <a:t>-U-Pu-stuff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4C3A71-BF22-1B48-A1BE-9B4AF317D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802" y="1815062"/>
            <a:ext cx="3228230" cy="21962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145E92-20CF-B547-926F-30E9F0EB463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6617" y="4011317"/>
            <a:ext cx="3566600" cy="248547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9E80-B782-2E4D-8A6D-3F662654C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0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D1C09-3D7D-0E4C-A886-D499711D5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Summary Table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F0CF3C-DF8D-1D4A-B6B8-2516535A41B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73936" y="2495019"/>
          <a:ext cx="8609264" cy="31254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67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4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4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4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44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449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Property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UZr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UO</a:t>
                      </a:r>
                      <a:r>
                        <a:rPr lang="en-US" sz="1400" i="1" baseline="-25000" dirty="0"/>
                        <a:t>2</a:t>
                      </a:r>
                      <a:endParaRPr lang="en-US" sz="14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</a:t>
                      </a:r>
                      <a:r>
                        <a:rPr lang="en-US" sz="1400" i="1" baseline="-25000" dirty="0"/>
                        <a:t>3</a:t>
                      </a:r>
                      <a:r>
                        <a:rPr lang="en-US" sz="1400" i="1" dirty="0"/>
                        <a:t>Si</a:t>
                      </a:r>
                      <a:r>
                        <a:rPr lang="en-US" sz="1400" i="1" baseline="-25000" dirty="0"/>
                        <a:t>2</a:t>
                      </a:r>
                      <a:endParaRPr lang="en-US" sz="1400" i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Corrosion resistance in water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Very poor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Excellent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Very poor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Poor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Poor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Compatibility</a:t>
                      </a:r>
                      <a:r>
                        <a:rPr lang="en-US" sz="1400" baseline="0" dirty="0"/>
                        <a:t> with clad materials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Reacts with normal</a:t>
                      </a:r>
                      <a:r>
                        <a:rPr lang="en-US" sz="1400" baseline="0" dirty="0">
                          <a:solidFill>
                            <a:srgbClr val="FF0000"/>
                          </a:solidFill>
                        </a:rPr>
                        <a:t> clad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Excellent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Variable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Thermal stability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Phase change at 665 and 770 °C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Good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Good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Uranium (metal) density (g/cm</a:t>
                      </a:r>
                      <a:r>
                        <a:rPr lang="en-US" sz="1400" baseline="30000" dirty="0"/>
                        <a:t>3</a:t>
                      </a:r>
                      <a:r>
                        <a:rPr lang="en-US" sz="1400" baseline="0" dirty="0"/>
                        <a:t>)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19.04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9.65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12.97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13.52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11.31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Melting point (°C)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1132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2865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2850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2860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515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Thermal conductivity (W/m-K)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38 at 430 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3 at 1000°C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25 at 500°C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20 at 750°C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008000"/>
                          </a:solidFill>
                        </a:rPr>
                        <a:t>23</a:t>
                      </a:r>
                      <a:r>
                        <a:rPr lang="en-US" sz="1400" baseline="0" dirty="0">
                          <a:solidFill>
                            <a:srgbClr val="008000"/>
                          </a:solidFill>
                        </a:rPr>
                        <a:t> at 773°C</a:t>
                      </a:r>
                      <a:endParaRPr lang="en-US" sz="1400" dirty="0">
                        <a:solidFill>
                          <a:srgbClr val="008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198D9C-3987-9E4D-A1E0-C24E516BA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95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50C73-E050-D84C-9038-0BA95F49B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Fuel Types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E35AE-102C-6D4A-9A2A-9B6F0A003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931877" cy="3965670"/>
          </a:xfrm>
        </p:spPr>
        <p:txBody>
          <a:bodyPr/>
          <a:lstStyle/>
          <a:p>
            <a:r>
              <a:rPr lang="en-US" dirty="0"/>
              <a:t>There exist a number of nuclear fuels in different stages of utilization and development</a:t>
            </a:r>
          </a:p>
          <a:p>
            <a:r>
              <a:rPr lang="en-US" dirty="0"/>
              <a:t>Each reactor design or application has individual needs, and no one fuel is one size fits all</a:t>
            </a:r>
          </a:p>
          <a:p>
            <a:r>
              <a:rPr lang="en-US" dirty="0"/>
              <a:t>Need to balance safety, performance (normal, off-normal, extended), manufacturability, processing, waste, etc.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803A0D-B5E6-3B42-B4ED-5B8EBAB1BD2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3868" y="1968501"/>
            <a:ext cx="3619166" cy="2361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E87E01-5817-7541-9907-F1AB09741BB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3868" y="4441174"/>
            <a:ext cx="3611358" cy="202996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DD742-CC52-7B41-84B3-CA63F090C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57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07585-C4F2-B441-8C34-21A586796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Questions/Comments/Summary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BCEA8-5D90-7946-B0F2-CF4CB25D4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Primary purpose of fuel is heat source</a:t>
            </a:r>
          </a:p>
          <a:p>
            <a:r>
              <a:rPr lang="en-US" dirty="0"/>
              <a:t>Uranium is most viable candidate for nuclear fuel materials</a:t>
            </a:r>
          </a:p>
          <a:p>
            <a:r>
              <a:rPr lang="en-US" dirty="0"/>
              <a:t>Uranium is combined with O, C, N, transition metals for a variety of fuel types</a:t>
            </a:r>
          </a:p>
          <a:p>
            <a:r>
              <a:rPr lang="en-US" dirty="0"/>
              <a:t>UO2: ceramic, commercial reactor fuel, light water reactors</a:t>
            </a:r>
          </a:p>
          <a:p>
            <a:r>
              <a:rPr lang="en-US" dirty="0"/>
              <a:t>ATF: U3Si2 and Cr-doped UO2</a:t>
            </a:r>
          </a:p>
          <a:p>
            <a:r>
              <a:rPr lang="en-US" dirty="0"/>
              <a:t>UZr: fast reactor fuel</a:t>
            </a:r>
          </a:p>
          <a:p>
            <a:r>
              <a:rPr lang="en-US" dirty="0"/>
              <a:t>UMo: research reactor fuel</a:t>
            </a:r>
          </a:p>
          <a:p>
            <a:r>
              <a:rPr lang="en-US" dirty="0"/>
              <a:t>UC/UCO: high temperature gas reactors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95E73-A313-DD42-A4BA-A121ECCB2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574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A1AB4-6496-0D46-9C3B-B71641B901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Fission and heat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102A4-1D26-9E41-904A-5C94FEB21A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NE-591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DA87-5AA8-004F-861E-B1E0BAA30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3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4FF6C-F0F3-F442-BAEA-59428210A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Fission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63DF7-8611-4B4E-A8FD-C054F4ED7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498123" cy="396567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Impinging neutron of a given energy</a:t>
            </a:r>
          </a:p>
          <a:p>
            <a:pPr lvl="1"/>
            <a:r>
              <a:rPr lang="en-US" dirty="0"/>
              <a:t>Neutron energy determines cross section which determines probability of fission event</a:t>
            </a:r>
          </a:p>
          <a:p>
            <a:r>
              <a:rPr lang="en-US" dirty="0"/>
              <a:t>Neutron + Target Nucleus -&gt; Two fission products, 2-3 neutrons</a:t>
            </a:r>
          </a:p>
          <a:p>
            <a:r>
              <a:rPr lang="en-US" dirty="0"/>
              <a:t>Fission releases around 210 MeV of energy</a:t>
            </a:r>
          </a:p>
          <a:p>
            <a:pPr lvl="1"/>
            <a:r>
              <a:rPr lang="en-US" dirty="0"/>
              <a:t>170 MeV to fission fragments</a:t>
            </a:r>
          </a:p>
          <a:p>
            <a:pPr lvl="1"/>
            <a:r>
              <a:rPr lang="en-US" dirty="0"/>
              <a:t>2 MeV per neutron</a:t>
            </a:r>
          </a:p>
          <a:p>
            <a:pPr lvl="1"/>
            <a:r>
              <a:rPr lang="en-US" dirty="0"/>
              <a:t>7 MeV gamma rays</a:t>
            </a:r>
          </a:p>
          <a:p>
            <a:pPr lvl="1"/>
            <a:r>
              <a:rPr lang="en-US" dirty="0"/>
              <a:t>Balance radioactive decay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3FCEA3-1748-1243-94EA-C40052F36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276" y="2512157"/>
            <a:ext cx="4700383" cy="295079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F24FE-D673-314B-8583-C7CF1E63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72596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</TotalTime>
  <Words>1572</Words>
  <Application>Microsoft Macintosh PowerPoint</Application>
  <PresentationFormat>Widescreen</PresentationFormat>
  <Paragraphs>255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ＭＳ Ｐゴシック</vt:lpstr>
      <vt:lpstr>Arial</vt:lpstr>
      <vt:lpstr>Calibri</vt:lpstr>
      <vt:lpstr>Cambria Math</vt:lpstr>
      <vt:lpstr>Symbol</vt:lpstr>
      <vt:lpstr>NCStateU-horizontal-left-logo</vt:lpstr>
      <vt:lpstr>Fuel Types-continued</vt:lpstr>
      <vt:lpstr>UN – Lead Cooled Reactors</vt:lpstr>
      <vt:lpstr>Unique Fuel Designs</vt:lpstr>
      <vt:lpstr>Unique Fuel Designs</vt:lpstr>
      <vt:lpstr>Fuel Summary Table</vt:lpstr>
      <vt:lpstr>Fuel Types Summary</vt:lpstr>
      <vt:lpstr>Questions/Comments/Summary</vt:lpstr>
      <vt:lpstr>Fission and heat generation</vt:lpstr>
      <vt:lpstr>Fission basics</vt:lpstr>
      <vt:lpstr>Energy release with different nuclei</vt:lpstr>
      <vt:lpstr>Fission product yield</vt:lpstr>
      <vt:lpstr>Fission Product Yields</vt:lpstr>
      <vt:lpstr>Calculating heat generation rate for a given fuel</vt:lpstr>
      <vt:lpstr>Calculating heat generation rate for a given fuel</vt:lpstr>
      <vt:lpstr>Calculating heat generation rate for a given fuel</vt:lpstr>
      <vt:lpstr>Some notes</vt:lpstr>
      <vt:lpstr>Reactor Systems</vt:lpstr>
      <vt:lpstr>Heat removal systems</vt:lpstr>
      <vt:lpstr>Heat removal systems</vt:lpstr>
      <vt:lpstr>Light Water Reactor Core Design</vt:lpstr>
      <vt:lpstr>LWR Fuel Pins</vt:lpstr>
      <vt:lpstr>Not only water cooled reactor designs</vt:lpstr>
      <vt:lpstr>Not all fuel is pellet-based</vt:lpstr>
      <vt:lpstr>ATR and HFIR Core design</vt:lpstr>
      <vt:lpstr>Most fuel designs employ some type of cladding</vt:lpstr>
      <vt:lpstr>Fuel/Cladding Gap</vt:lpstr>
      <vt:lpstr>Smear Density</vt:lpstr>
      <vt:lpstr>Cladding material selection</vt:lpstr>
      <vt:lpstr>Molten Salt Reactors w/o cladding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Types-2</dc:title>
  <dc:creator>Microsoft Office User</dc:creator>
  <cp:lastModifiedBy>Benjamin Beeler</cp:lastModifiedBy>
  <cp:revision>35</cp:revision>
  <dcterms:created xsi:type="dcterms:W3CDTF">2020-01-02T17:34:23Z</dcterms:created>
  <dcterms:modified xsi:type="dcterms:W3CDTF">2020-01-29T20:11:36Z</dcterms:modified>
</cp:coreProperties>
</file>

<file path=docProps/thumbnail.jpeg>
</file>